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298" r:id="rId6"/>
    <p:sldId id="330" r:id="rId7"/>
    <p:sldId id="331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332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3" r:id="rId42"/>
    <p:sldId id="322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12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6.%20eda%20data%20visualization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5.%20eda%20SQL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7.%20Launch%20site%20location%20analysis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8.%20Interactive%20Dashboard%20with%20Plotly%20-%20SpaceX%20Dash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fa8728e617f190b21d2c0b8dfbf109936a37e1a1/9.%20SpaceX_Machine%20Learning%20Prediction_Part_5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2.%20Data%20Collection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3.%20webscraping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Verkaufer/IBM-data-science-capstone/blob/5273bb1d13679321338e0d582b9767dc04218309/4.%20Data%20wrangling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Spencer Ng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26/05/2024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2762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 smtClean="0"/>
              <a:t>Used </a:t>
            </a:r>
            <a:r>
              <a:rPr lang="en-US" sz="2400" dirty="0"/>
              <a:t>scatter plots to </a:t>
            </a:r>
            <a:r>
              <a:rPr lang="en-US" sz="2400" dirty="0" smtClean="0"/>
              <a:t>visualize </a:t>
            </a:r>
            <a:r>
              <a:rPr lang="en-US" sz="2400" dirty="0"/>
              <a:t>the relationship between </a:t>
            </a:r>
            <a:r>
              <a:rPr lang="en-US" sz="2400" dirty="0" smtClean="0"/>
              <a:t>1) Flight </a:t>
            </a:r>
            <a:r>
              <a:rPr lang="en-US" sz="2400" dirty="0"/>
              <a:t>Number </a:t>
            </a:r>
            <a:r>
              <a:rPr lang="en-US" sz="2400" dirty="0" smtClean="0"/>
              <a:t>VS </a:t>
            </a:r>
            <a:r>
              <a:rPr lang="en-US" sz="2400" dirty="0"/>
              <a:t>Launch Site, </a:t>
            </a:r>
            <a:r>
              <a:rPr lang="en-US" sz="2400" dirty="0" smtClean="0"/>
              <a:t>2) Payload mass </a:t>
            </a:r>
            <a:r>
              <a:rPr lang="en-US" sz="2400" dirty="0"/>
              <a:t>and Launch Site, </a:t>
            </a:r>
            <a:r>
              <a:rPr lang="en-US" sz="2400" dirty="0" smtClean="0"/>
              <a:t>3) </a:t>
            </a:r>
            <a:r>
              <a:rPr lang="en-US" sz="2400" dirty="0" err="1" smtClean="0"/>
              <a:t>FlightNumber</a:t>
            </a:r>
            <a:r>
              <a:rPr lang="en-US" sz="2400" dirty="0" smtClean="0"/>
              <a:t> and </a:t>
            </a:r>
            <a:r>
              <a:rPr lang="en-US" sz="2400" dirty="0"/>
              <a:t>Orbit type, </a:t>
            </a:r>
            <a:r>
              <a:rPr lang="en-US" sz="2400" dirty="0" smtClean="0"/>
              <a:t>4) Payload mass </a:t>
            </a:r>
            <a:r>
              <a:rPr lang="en-US" sz="2400" dirty="0"/>
              <a:t>and Orbit type.</a:t>
            </a:r>
          </a:p>
          <a:p>
            <a:r>
              <a:rPr lang="en-US" sz="2400" dirty="0" smtClean="0"/>
              <a:t>Used </a:t>
            </a:r>
            <a:r>
              <a:rPr lang="en-US" sz="2400" dirty="0"/>
              <a:t>Bar chart to </a:t>
            </a:r>
            <a:r>
              <a:rPr lang="en-US" sz="2400" dirty="0" smtClean="0"/>
              <a:t>visualize </a:t>
            </a:r>
            <a:r>
              <a:rPr lang="en-US" sz="2400" dirty="0"/>
              <a:t>the </a:t>
            </a:r>
            <a:r>
              <a:rPr lang="en-US" sz="2400" dirty="0" smtClean="0"/>
              <a:t>success </a:t>
            </a:r>
            <a:r>
              <a:rPr lang="en-US" sz="2400" dirty="0"/>
              <a:t>rate of each orbit type</a:t>
            </a:r>
          </a:p>
          <a:p>
            <a:r>
              <a:rPr lang="en-US" sz="2400" dirty="0" smtClean="0"/>
              <a:t>Line </a:t>
            </a:r>
            <a:r>
              <a:rPr lang="en-US" sz="2400" dirty="0"/>
              <a:t>plot to </a:t>
            </a:r>
            <a:r>
              <a:rPr lang="en-US" sz="2400" dirty="0" smtClean="0"/>
              <a:t>show </a:t>
            </a:r>
            <a:r>
              <a:rPr lang="en-US" sz="2400" dirty="0"/>
              <a:t>the launch success </a:t>
            </a:r>
            <a:r>
              <a:rPr lang="en-US" sz="2400" dirty="0" smtClean="0"/>
              <a:t>yearly increasing </a:t>
            </a:r>
            <a:r>
              <a:rPr lang="en-US" sz="2400" dirty="0"/>
              <a:t>trend.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https://github.com/SuperVerkaufer/IBM-data-science-capstone/blob/5273bb1d13679321338e0d582b9767dc04218309/6.%20eda%20data%20visualization.ipynb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15706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 smtClean="0"/>
              <a:t>Display </a:t>
            </a:r>
            <a:r>
              <a:rPr lang="en-US" sz="2000" dirty="0"/>
              <a:t>the names of the unique launch sites in the space mission</a:t>
            </a:r>
          </a:p>
          <a:p>
            <a:r>
              <a:rPr lang="en-US" sz="2000" dirty="0" smtClean="0"/>
              <a:t>Display </a:t>
            </a:r>
            <a:r>
              <a:rPr lang="en-US" sz="2000" dirty="0"/>
              <a:t>5 records where launch sites begin with the string 'CCA‘</a:t>
            </a:r>
          </a:p>
          <a:p>
            <a:r>
              <a:rPr lang="en-US" sz="2000" dirty="0" smtClean="0"/>
              <a:t>Display </a:t>
            </a:r>
            <a:r>
              <a:rPr lang="en-US" sz="2000" dirty="0"/>
              <a:t>the total payload mass carried by boosters launched by NASA (CRS)</a:t>
            </a:r>
          </a:p>
          <a:p>
            <a:r>
              <a:rPr lang="en-US" sz="2000" dirty="0" smtClean="0"/>
              <a:t>Display </a:t>
            </a:r>
            <a:r>
              <a:rPr lang="en-US" sz="2000" dirty="0"/>
              <a:t>average payload mass carried by booster version F9 </a:t>
            </a:r>
            <a:r>
              <a:rPr lang="en-US" sz="2000" dirty="0" smtClean="0"/>
              <a:t>v1.1</a:t>
            </a:r>
          </a:p>
          <a:p>
            <a:r>
              <a:rPr lang="en-US" sz="2000" dirty="0" smtClean="0"/>
              <a:t>List </a:t>
            </a:r>
            <a:r>
              <a:rPr lang="en-US" sz="2000" dirty="0"/>
              <a:t>the date when the first successful landing outcome in ground pad was achieved</a:t>
            </a:r>
          </a:p>
          <a:p>
            <a:r>
              <a:rPr lang="en-US" sz="2000" dirty="0" smtClean="0"/>
              <a:t>List </a:t>
            </a:r>
            <a:r>
              <a:rPr lang="en-US" sz="2000" dirty="0"/>
              <a:t>the names of the boosters which have success in drone ship and have payload mass greater than 4000 but less than 6000 </a:t>
            </a:r>
          </a:p>
          <a:p>
            <a:r>
              <a:rPr lang="en-US" sz="2000" dirty="0" smtClean="0"/>
              <a:t>List </a:t>
            </a:r>
            <a:r>
              <a:rPr lang="en-US" sz="2000" dirty="0"/>
              <a:t>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 GitHub URL of your completed EDA with SQL notebook, as an external reference and peer-review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https://github.com/SuperVerkaufer/IBM-data-science-capstone/blob/5273bb1d13679321338e0d582b9767dc04218309/5.%20eda%20SQL.ipynb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SG" sz="2400" dirty="0"/>
          </a:p>
          <a:p>
            <a:r>
              <a:rPr lang="en-US" sz="2000" dirty="0" smtClean="0"/>
              <a:t>Developed </a:t>
            </a:r>
            <a:r>
              <a:rPr lang="en-US" sz="2000" dirty="0"/>
              <a:t>folium map to </a:t>
            </a:r>
            <a:r>
              <a:rPr lang="en-US" sz="2000" dirty="0" smtClean="0"/>
              <a:t>mark </a:t>
            </a:r>
            <a:r>
              <a:rPr lang="en-US" sz="2000" dirty="0"/>
              <a:t>all the launch sites, and created map objects such as markers, circles, lines to mark the success or failure of launches for each launch site. </a:t>
            </a:r>
          </a:p>
          <a:p>
            <a:r>
              <a:rPr lang="en-US" sz="2000" dirty="0" smtClean="0"/>
              <a:t>launch outcomes were denoted as failure=0 </a:t>
            </a:r>
            <a:r>
              <a:rPr lang="en-US" sz="2000" dirty="0"/>
              <a:t>or </a:t>
            </a:r>
            <a:r>
              <a:rPr lang="en-US" sz="2000" dirty="0" smtClean="0"/>
              <a:t>success=1.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 GitHub URL of your completed interactive map with Folium map, as an external reference and peer-review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https://github.com/SuperVerkaufer/IBM-data-science-capstone/blob/5273bb1d13679321338e0d582b9767dc04218309/7.%20Launch%20site%20location%20analysis.ipynb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 smtClean="0"/>
              <a:t>Built </a:t>
            </a:r>
            <a:r>
              <a:rPr lang="en-US" sz="2200" dirty="0"/>
              <a:t>an interactive dashboard application with </a:t>
            </a:r>
            <a:r>
              <a:rPr lang="en-US" sz="2200" dirty="0" err="1"/>
              <a:t>Plotlydash</a:t>
            </a:r>
            <a:r>
              <a:rPr lang="en-US" sz="2200" dirty="0"/>
              <a:t> by:</a:t>
            </a:r>
          </a:p>
          <a:p>
            <a:r>
              <a:rPr lang="en-US" sz="2200" dirty="0" smtClean="0"/>
              <a:t>Created </a:t>
            </a:r>
            <a:r>
              <a:rPr lang="en-US" sz="2200" dirty="0"/>
              <a:t>a Launch Site Drop-down Input Component</a:t>
            </a:r>
          </a:p>
          <a:p>
            <a:r>
              <a:rPr lang="en-US" sz="2200" dirty="0" smtClean="0"/>
              <a:t>Created </a:t>
            </a:r>
            <a:r>
              <a:rPr lang="en-US" sz="2200" dirty="0"/>
              <a:t>a callback function to render success-pie-chart based on selected site </a:t>
            </a:r>
            <a:r>
              <a:rPr lang="en-US" sz="2200" dirty="0" smtClean="0"/>
              <a:t>in the dropdown menu</a:t>
            </a:r>
            <a:endParaRPr lang="en-US" sz="2200" dirty="0"/>
          </a:p>
          <a:p>
            <a:r>
              <a:rPr lang="en-US" sz="2200" dirty="0" smtClean="0"/>
              <a:t>Created </a:t>
            </a:r>
            <a:r>
              <a:rPr lang="en-US" sz="2200" dirty="0"/>
              <a:t>a Range Slider to Select Payload</a:t>
            </a:r>
          </a:p>
          <a:p>
            <a:r>
              <a:rPr lang="en-US" sz="2200" dirty="0" smtClean="0"/>
              <a:t>Created a </a:t>
            </a:r>
            <a:r>
              <a:rPr lang="en-US" sz="2200" dirty="0"/>
              <a:t>callback function to render the success-payload-scatter-chart </a:t>
            </a:r>
            <a:r>
              <a:rPr lang="en-US" sz="2200" dirty="0" smtClean="0"/>
              <a:t>to showcase success by payload mass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Dash lab,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https://github.com/SuperVerkaufer/IBM-data-science-capstone/blob/5273bb1d13679321338e0d582b9767dc04218309/8.%20Interactive%20Dashboard%20with%20Plotly%20-%20SpaceX%20Dash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06061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 smtClean="0">
                <a:solidFill>
                  <a:schemeClr val="accent3">
                    <a:lumMod val="25000"/>
                  </a:schemeClr>
                </a:solidFill>
              </a:rPr>
              <a:t>Prepared the data for modelling. First creating a </a:t>
            </a:r>
            <a:r>
              <a:rPr lang="en-US" sz="2900" dirty="0" err="1" smtClean="0">
                <a:solidFill>
                  <a:schemeClr val="accent3">
                    <a:lumMod val="25000"/>
                  </a:schemeClr>
                </a:solidFill>
              </a:rPr>
              <a:t>Numpy</a:t>
            </a:r>
            <a:r>
              <a:rPr lang="en-US" sz="2900" dirty="0" smtClean="0">
                <a:solidFill>
                  <a:schemeClr val="accent3">
                    <a:lumMod val="25000"/>
                  </a:schemeClr>
                </a:solidFill>
              </a:rPr>
              <a:t> array, then standardizing the data and finally splitting the data into training (to fit the data into the model) and test sets (to validate the model)</a:t>
            </a:r>
            <a:endParaRPr lang="en-US" sz="29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</a:rPr>
              <a:t>Add the GitHub URL of your completed predictive analysis lab, as an external reference and peer-review </a:t>
            </a:r>
            <a:r>
              <a:rPr lang="en-US" sz="29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https://github.com/SuperVerkaufer/IBM-data-science-capstone/blob/fa8728e617f190b21d2c0b8dfbf109936a37e1a1/9.%20SpaceX_Machine%20Learning%20Prediction_Part_5.ipynb</a:t>
            </a:r>
            <a:endParaRPr lang="en-US" sz="29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412557"/>
            <a:ext cx="7620000" cy="305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4549992"/>
            <a:ext cx="7543800" cy="1676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869706" y="1825625"/>
            <a:ext cx="441960" cy="4199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 rot="16200000">
            <a:off x="3367187" y="3561916"/>
            <a:ext cx="14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/>
              <a:t>Flow diagram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5974" y="1499578"/>
            <a:ext cx="253707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</a:rPr>
              <a:t>Built various models so that we can identify the best one. </a:t>
            </a:r>
            <a:endParaRPr lang="en-SG" sz="2400" dirty="0"/>
          </a:p>
          <a:p>
            <a:r>
              <a:rPr lang="en-US" sz="2400" dirty="0"/>
              <a:t>For each of the </a:t>
            </a:r>
            <a:r>
              <a:rPr lang="en-US" sz="2400" dirty="0" smtClean="0"/>
              <a:t>models, </a:t>
            </a:r>
            <a:r>
              <a:rPr lang="en-US" sz="2400" dirty="0"/>
              <a:t>the </a:t>
            </a:r>
            <a:r>
              <a:rPr lang="en-US" sz="2400" dirty="0" err="1"/>
              <a:t>GridsearchCV</a:t>
            </a:r>
            <a:r>
              <a:rPr lang="en-US" sz="2400" dirty="0"/>
              <a:t> object was created with cv=10, then fit the training data into the </a:t>
            </a:r>
            <a:r>
              <a:rPr lang="en-US" sz="2400" dirty="0" err="1"/>
              <a:t>GridSearch</a:t>
            </a:r>
            <a:r>
              <a:rPr lang="en-US" sz="2400" dirty="0"/>
              <a:t> object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400" dirty="0" smtClean="0"/>
              <a:t>The </a:t>
            </a:r>
            <a:r>
              <a:rPr lang="en-US" sz="2400" dirty="0"/>
              <a:t>table </a:t>
            </a:r>
            <a:r>
              <a:rPr lang="en-US" sz="2400" dirty="0" smtClean="0"/>
              <a:t>shows </a:t>
            </a:r>
            <a:r>
              <a:rPr lang="en-US" sz="2400" dirty="0"/>
              <a:t>the test data accuracy score for each </a:t>
            </a:r>
            <a:r>
              <a:rPr lang="en-US" sz="2400" dirty="0" smtClean="0"/>
              <a:t>model </a:t>
            </a:r>
            <a:r>
              <a:rPr lang="en-US" sz="2400" dirty="0"/>
              <a:t>comparing them to show which performed best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93" y="997874"/>
            <a:ext cx="4042744" cy="1655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63" y="1087699"/>
            <a:ext cx="4254633" cy="1663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694" y="2729923"/>
            <a:ext cx="4042744" cy="185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749" y="2765602"/>
            <a:ext cx="4680759" cy="1819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5000625"/>
            <a:ext cx="1895475" cy="158115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852888" y="1575273"/>
            <a:ext cx="441960" cy="4199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dirty="0" smtClean="0"/>
              <a:t>Flow diagram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454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1962149"/>
            <a:ext cx="8221980" cy="4831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51064" y="1421505"/>
            <a:ext cx="10534547" cy="540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Across launch sites; Successful landing (1) increases as flight number increases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72" y="1841157"/>
            <a:ext cx="8666448" cy="50168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51064" y="1421505"/>
            <a:ext cx="11044696" cy="540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Across launch sites; Successful landing (1) increases as Pay Load Mass increases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2" y="2213985"/>
            <a:ext cx="7024858" cy="46043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51064" y="1421505"/>
            <a:ext cx="11044696" cy="540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 have 100% success rate of landing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7597" y="1347708"/>
            <a:ext cx="11354403" cy="6277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LEO orbit shows clear increasing successful landing with increasing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7" y="1865947"/>
            <a:ext cx="8748363" cy="49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91" y="1896427"/>
            <a:ext cx="8907389" cy="49445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837597" y="1347708"/>
            <a:ext cx="11354403" cy="62772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LEO, ISS &amp; PO shows clear increasing successful landing with increasing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6" y="2549741"/>
            <a:ext cx="6554714" cy="41901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837597" y="1347708"/>
            <a:ext cx="11354403" cy="6277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 in successful landing rate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72698"/>
            <a:ext cx="26437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Select Distinct used to find and show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92" y="1566555"/>
            <a:ext cx="6643688" cy="50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1575377"/>
            <a:ext cx="9358228" cy="506926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1408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instances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correspond to %CCA% from table and limit 5 instances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81" y="1825625"/>
            <a:ext cx="24773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of group by corresponding to NASA customer produces the total payload mass for 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72" y="1552574"/>
            <a:ext cx="9213734" cy="37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89" y="2490787"/>
            <a:ext cx="8579769" cy="264509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11481" y="1825625"/>
            <a:ext cx="247739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group by corresponding to booster version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9731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earliest successful landing by applying MIN on Date amongst successful landing 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47" y="2161222"/>
            <a:ext cx="8995758" cy="30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41514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booster version, amongst successful drone ship landing as landing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42" y="1825624"/>
            <a:ext cx="9407512" cy="33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2322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Group By and count mission outcome within  each group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757" y="1980248"/>
            <a:ext cx="9148128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4913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boosters identified by applying MAX to Payload Mass from SPACEXTABLE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72" y="1463891"/>
            <a:ext cx="8952548" cy="54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2596" y="1300697"/>
            <a:ext cx="10370429" cy="17710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‘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subsrt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()’ in the select statement to get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month &amp;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year from the date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substr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(Date,7,4)='2015' for year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Landing_outcome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was ‘Failure (drone ship’) and return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3" y="3071712"/>
            <a:ext cx="1095571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1" y="2087938"/>
            <a:ext cx="284988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dates but includes both successful landings and 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0" y="1773499"/>
            <a:ext cx="9386896" cy="44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2322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at the coastline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876" y="1974230"/>
            <a:ext cx="8692124" cy="42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4608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SLC40 has 3 successful launch outcomes out of 7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4" y="1694210"/>
            <a:ext cx="8334375" cy="47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217130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0.9KM to coastline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142198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Proximity of launch site to 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26" y="1690688"/>
            <a:ext cx="9512511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Total success launches across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3" y="2247900"/>
            <a:ext cx="5819652" cy="442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97" y="2747010"/>
            <a:ext cx="2896203" cy="167467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195096" y="4050723"/>
            <a:ext cx="48292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you can see success by all sites, led by KSC LC39A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9522" y="530034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39-A achieved a 76.9% success rate and thus the site with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90" y="1569720"/>
            <a:ext cx="808038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8280"/>
            <a:ext cx="10730177" cy="507492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endParaRPr lang="en-SG" sz="1800" dirty="0"/>
          </a:p>
          <a:p>
            <a:r>
              <a:rPr lang="en-US" sz="1500" dirty="0" smtClean="0">
                <a:latin typeface="+mn-lt"/>
              </a:rPr>
              <a:t>SpaceX </a:t>
            </a:r>
            <a:r>
              <a:rPr lang="en-US" sz="1500" dirty="0">
                <a:latin typeface="+mn-lt"/>
              </a:rPr>
              <a:t>Data Collection using SpaceX API </a:t>
            </a:r>
          </a:p>
          <a:p>
            <a:r>
              <a:rPr lang="en-US" sz="1500" dirty="0" smtClean="0">
                <a:latin typeface="+mn-lt"/>
              </a:rPr>
              <a:t>SpaceX </a:t>
            </a:r>
            <a:r>
              <a:rPr lang="en-US" sz="1500" dirty="0">
                <a:latin typeface="+mn-lt"/>
              </a:rPr>
              <a:t>Data Collection with Web Scraping</a:t>
            </a:r>
          </a:p>
          <a:p>
            <a:r>
              <a:rPr lang="en-SG" sz="1500" dirty="0" smtClean="0">
                <a:latin typeface="+mn-lt"/>
              </a:rPr>
              <a:t>SpaceX </a:t>
            </a:r>
            <a:r>
              <a:rPr lang="en-SG" sz="1500" dirty="0">
                <a:latin typeface="+mn-lt"/>
              </a:rPr>
              <a:t>Data Wrangling</a:t>
            </a:r>
          </a:p>
          <a:p>
            <a:r>
              <a:rPr lang="en-US" sz="1500" dirty="0" smtClean="0">
                <a:latin typeface="+mn-lt"/>
              </a:rPr>
              <a:t>SpaceX EDA </a:t>
            </a:r>
            <a:r>
              <a:rPr lang="en-US" sz="1500" dirty="0">
                <a:latin typeface="+mn-lt"/>
              </a:rPr>
              <a:t>using SQL</a:t>
            </a:r>
          </a:p>
          <a:p>
            <a:r>
              <a:rPr lang="en-US" sz="1500" dirty="0" smtClean="0">
                <a:latin typeface="+mn-lt"/>
              </a:rPr>
              <a:t>Space-X </a:t>
            </a:r>
            <a:r>
              <a:rPr lang="en-US" sz="1500" dirty="0">
                <a:latin typeface="+mn-lt"/>
              </a:rPr>
              <a:t>EDA </a:t>
            </a:r>
            <a:r>
              <a:rPr lang="en-US" sz="1500" dirty="0" smtClean="0">
                <a:latin typeface="+mn-lt"/>
              </a:rPr>
              <a:t>Data </a:t>
            </a:r>
            <a:r>
              <a:rPr lang="en-US" sz="1500" dirty="0" err="1" smtClean="0">
                <a:latin typeface="+mn-lt"/>
              </a:rPr>
              <a:t>Visulaization</a:t>
            </a:r>
            <a:r>
              <a:rPr lang="en-US" sz="1500" dirty="0" smtClean="0">
                <a:latin typeface="+mn-lt"/>
              </a:rPr>
              <a:t> with Pandas </a:t>
            </a:r>
            <a:r>
              <a:rPr lang="en-US" sz="1500" dirty="0">
                <a:latin typeface="+mn-lt"/>
              </a:rPr>
              <a:t>and </a:t>
            </a:r>
            <a:r>
              <a:rPr lang="en-US" sz="1500" dirty="0" err="1">
                <a:latin typeface="+mn-lt"/>
              </a:rPr>
              <a:t>Matplotlib</a:t>
            </a:r>
            <a:endParaRPr lang="en-US" sz="1500" dirty="0">
              <a:latin typeface="+mn-lt"/>
            </a:endParaRPr>
          </a:p>
          <a:p>
            <a:r>
              <a:rPr lang="en-US" sz="1500" dirty="0" smtClean="0">
                <a:latin typeface="+mn-lt"/>
              </a:rPr>
              <a:t>Space-X </a:t>
            </a:r>
            <a:r>
              <a:rPr lang="en-US" sz="1500" dirty="0">
                <a:latin typeface="+mn-lt"/>
              </a:rPr>
              <a:t>Launch Sites Analysis with </a:t>
            </a:r>
            <a:r>
              <a:rPr lang="en-US" sz="1500" dirty="0" smtClean="0">
                <a:latin typeface="+mn-lt"/>
              </a:rPr>
              <a:t>Folium and </a:t>
            </a:r>
            <a:r>
              <a:rPr lang="en-US" sz="1500" dirty="0" err="1" smtClean="0">
                <a:latin typeface="+mn-lt"/>
              </a:rPr>
              <a:t>PlotlyDash</a:t>
            </a:r>
            <a:endParaRPr lang="en-US" sz="1500" dirty="0">
              <a:latin typeface="+mn-lt"/>
            </a:endParaRPr>
          </a:p>
          <a:p>
            <a:r>
              <a:rPr lang="en-US" sz="1500" dirty="0" smtClean="0">
                <a:latin typeface="+mn-lt"/>
              </a:rPr>
              <a:t>SpaceX </a:t>
            </a:r>
            <a:r>
              <a:rPr lang="en-US" sz="1500" dirty="0">
                <a:latin typeface="+mn-lt"/>
              </a:rPr>
              <a:t>Machine Learning Landing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endParaRPr lang="en-SG" sz="800" dirty="0"/>
          </a:p>
          <a:p>
            <a:r>
              <a:rPr lang="en-SG" sz="1600" dirty="0" smtClean="0">
                <a:latin typeface="+mn-lt"/>
              </a:rPr>
              <a:t>EDA </a:t>
            </a:r>
            <a:r>
              <a:rPr lang="en-SG" sz="1600" dirty="0">
                <a:latin typeface="+mn-lt"/>
              </a:rPr>
              <a:t>results</a:t>
            </a:r>
          </a:p>
          <a:p>
            <a:r>
              <a:rPr lang="en-US" sz="1600" dirty="0" smtClean="0">
                <a:latin typeface="+mn-lt"/>
              </a:rPr>
              <a:t>Interactive Visualization </a:t>
            </a:r>
            <a:r>
              <a:rPr lang="en-US" sz="1600" dirty="0">
                <a:latin typeface="+mn-lt"/>
              </a:rPr>
              <a:t>and Dashboards</a:t>
            </a:r>
          </a:p>
          <a:p>
            <a:r>
              <a:rPr lang="en-SG" sz="1600" dirty="0" smtClean="0">
                <a:latin typeface="+mn-lt"/>
              </a:rPr>
              <a:t>Machine Learning delivering predictive analytics</a:t>
            </a:r>
            <a:endParaRPr lang="en-SG" sz="1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949" y="5342890"/>
            <a:ext cx="10414662" cy="10843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with rising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vs launch outcome by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4" y="1615440"/>
            <a:ext cx="10466616" cy="34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52767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had the same level of accuracy except for decision tree which has the poorest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524001"/>
            <a:ext cx="6294120" cy="53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models had the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 accuracy – meaning it 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 predict accurately all the 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outcomes. But it also 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produced false positives. The 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model is shown as 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example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10" y="1407636"/>
            <a:ext cx="4682490" cy="53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 most predictive variables of a successful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</a:rPr>
              <a:t>launchsite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 is 1)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</a:rPr>
              <a:t>PayLoad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 Mass, 2) Number of Flights, 3) </a:t>
            </a:r>
            <a:r>
              <a:rPr lang="de-DE" dirty="0" smtClean="0"/>
              <a:t>Orbits </a:t>
            </a:r>
            <a:r>
              <a:rPr lang="de-DE" dirty="0"/>
              <a:t>ES-L1, GEO, HEO &amp; SSO </a:t>
            </a:r>
            <a:r>
              <a:rPr lang="de-DE" dirty="0" smtClean="0"/>
              <a:t>are the most successful</a:t>
            </a:r>
          </a:p>
          <a:p>
            <a:pPr lvl="1"/>
            <a:r>
              <a:rPr lang="de-DE" dirty="0" smtClean="0"/>
              <a:t>Furthmore, launches after 2013 were also successful</a:t>
            </a:r>
          </a:p>
          <a:p>
            <a:r>
              <a:rPr lang="de-DE" dirty="0" smtClean="0"/>
              <a:t>Various models were tried to see which model achieved the best fit. Apart from decision tree, which achieved the poorest accuracy, the rest of the models achieved comparable accuracy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endParaRPr lang="en-SG" sz="2400" dirty="0"/>
          </a:p>
          <a:p>
            <a:r>
              <a:rPr lang="en-US" sz="2000" dirty="0">
                <a:solidFill>
                  <a:schemeClr val="accent1"/>
                </a:solidFill>
              </a:rPr>
              <a:t>Data was first collected using SpaceX API (a </a:t>
            </a:r>
            <a:r>
              <a:rPr lang="en-US" sz="2000" dirty="0" smtClean="0">
                <a:solidFill>
                  <a:schemeClr val="accent1"/>
                </a:solidFill>
              </a:rPr>
              <a:t>REST </a:t>
            </a:r>
            <a:r>
              <a:rPr lang="en-US" sz="2000" dirty="0">
                <a:solidFill>
                  <a:schemeClr val="accent1"/>
                </a:solidFill>
              </a:rPr>
              <a:t>API) by making a get request to the SpaceX API. 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This API gives us info about payload mass, </a:t>
            </a:r>
            <a:r>
              <a:rPr lang="en-US" sz="2000" dirty="0" err="1" smtClean="0">
                <a:solidFill>
                  <a:schemeClr val="accent1"/>
                </a:solidFill>
              </a:rPr>
              <a:t>launchsites</a:t>
            </a:r>
            <a:r>
              <a:rPr lang="en-US" sz="2000" dirty="0" smtClean="0">
                <a:solidFill>
                  <a:schemeClr val="accent1"/>
                </a:solidFill>
              </a:rPr>
              <a:t>, orbits, landing outcomes and other useful </a:t>
            </a:r>
            <a:r>
              <a:rPr lang="en-US" sz="2000" dirty="0" err="1" smtClean="0">
                <a:solidFill>
                  <a:schemeClr val="accent1"/>
                </a:solidFill>
              </a:rPr>
              <a:t>datapoints</a:t>
            </a:r>
            <a:r>
              <a:rPr lang="en-US" sz="2000" dirty="0" smtClean="0">
                <a:solidFill>
                  <a:schemeClr val="accent1"/>
                </a:solidFill>
              </a:rPr>
              <a:t> that can be used to making predictions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Another source for getting Space X data is </a:t>
            </a:r>
            <a:r>
              <a:rPr lang="en-US" sz="2000" dirty="0" err="1" smtClean="0">
                <a:solidFill>
                  <a:schemeClr val="accent1"/>
                </a:solidFill>
              </a:rPr>
              <a:t>webscraping</a:t>
            </a:r>
            <a:r>
              <a:rPr lang="en-US" sz="2000" dirty="0" smtClean="0">
                <a:solidFill>
                  <a:schemeClr val="accent1"/>
                </a:solidFill>
              </a:rPr>
              <a:t> Wikipedia using </a:t>
            </a:r>
            <a:r>
              <a:rPr lang="en-US" sz="2000" dirty="0" err="1" smtClean="0">
                <a:solidFill>
                  <a:schemeClr val="accent1"/>
                </a:solidFill>
              </a:rPr>
              <a:t>Beatiful</a:t>
            </a:r>
            <a:r>
              <a:rPr lang="en-US" sz="2000" dirty="0" smtClean="0">
                <a:solidFill>
                  <a:schemeClr val="accent1"/>
                </a:solidFill>
              </a:rPr>
              <a:t> soup</a:t>
            </a: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3539" y="1800225"/>
            <a:ext cx="332454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SG" sz="2400" dirty="0"/>
          </a:p>
          <a:p>
            <a:r>
              <a:rPr lang="en-US" sz="2300" dirty="0"/>
              <a:t>Data collected using SpaceX API </a:t>
            </a:r>
            <a:r>
              <a:rPr lang="en-US" sz="2300" dirty="0" smtClean="0"/>
              <a:t>. Input </a:t>
            </a:r>
            <a:r>
              <a:rPr lang="en-US" sz="2300" dirty="0"/>
              <a:t>get request to the SpaceX API </a:t>
            </a:r>
            <a:r>
              <a:rPr lang="en-US" sz="2300" dirty="0" smtClean="0"/>
              <a:t>and </a:t>
            </a:r>
            <a:r>
              <a:rPr lang="en-US" sz="2300" dirty="0"/>
              <a:t>decoded the response content as a </a:t>
            </a:r>
            <a:r>
              <a:rPr lang="en-US" sz="2300" dirty="0" err="1" smtClean="0"/>
              <a:t>Json</a:t>
            </a:r>
            <a:r>
              <a:rPr lang="en-US" sz="2300" dirty="0" smtClean="0"/>
              <a:t> result </a:t>
            </a:r>
            <a:r>
              <a:rPr lang="en-US" sz="2300" dirty="0"/>
              <a:t>which </a:t>
            </a:r>
            <a:r>
              <a:rPr lang="en-US" sz="2300" dirty="0" smtClean="0"/>
              <a:t>is </a:t>
            </a:r>
            <a:r>
              <a:rPr lang="en-US" sz="2300" dirty="0"/>
              <a:t>then converted into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3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</a:rPr>
              <a:t>Add the GitHub URL of the completed SpaceX API calls </a:t>
            </a:r>
            <a:r>
              <a:rPr lang="en-US" sz="2300" dirty="0" smtClean="0">
                <a:solidFill>
                  <a:schemeClr val="accent3">
                    <a:lumMod val="25000"/>
                  </a:schemeClr>
                </a:solidFill>
              </a:rPr>
              <a:t>notebook</a:t>
            </a:r>
            <a:br>
              <a:rPr lang="en-US" sz="2300" dirty="0" smtClean="0">
                <a:solidFill>
                  <a:schemeClr val="accent3">
                    <a:lumMod val="25000"/>
                  </a:schemeClr>
                </a:solidFill>
              </a:rPr>
            </a:br>
            <a:r>
              <a:rPr lang="en-US" sz="2300" dirty="0" smtClean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</a:t>
            </a:r>
            <a:r>
              <a:rPr lang="en-US" sz="23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://github.com/SuperVerkaufer/IBM-data-science-capstone/blob/5273bb1d13679321338e0d582b9767dc04218309/2.%20Data%20Collection.ipynb</a:t>
            </a:r>
            <a:endParaRPr lang="en-US" sz="23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1800225"/>
            <a:ext cx="7734300" cy="3514725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3886200" y="2072640"/>
            <a:ext cx="441960" cy="2697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 rot="16200000">
            <a:off x="3367187" y="3561916"/>
            <a:ext cx="14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/>
              <a:t>Flow diagram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28966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1600" dirty="0" smtClean="0"/>
              <a:t>Scraped </a:t>
            </a:r>
            <a:r>
              <a:rPr lang="en-US" sz="1600" dirty="0"/>
              <a:t>Falcon 9 historical launch records </a:t>
            </a:r>
            <a:r>
              <a:rPr lang="en-US" sz="1600" dirty="0" smtClean="0"/>
              <a:t>from </a:t>
            </a:r>
            <a:r>
              <a:rPr lang="en-US" sz="1600" dirty="0"/>
              <a:t>Wikipedia using </a:t>
            </a:r>
            <a:r>
              <a:rPr lang="en-US" sz="1600" dirty="0" err="1" smtClean="0"/>
              <a:t>BeautifulSoup</a:t>
            </a:r>
            <a:r>
              <a:rPr lang="en-US" sz="1600" dirty="0" smtClean="0"/>
              <a:t> </a:t>
            </a:r>
            <a:r>
              <a:rPr lang="en-US" sz="1600" dirty="0"/>
              <a:t>request, to extract the Falcon 9 launch records from </a:t>
            </a:r>
            <a:r>
              <a:rPr lang="en-US" sz="1600" dirty="0" smtClean="0"/>
              <a:t>the HTML </a:t>
            </a:r>
            <a:r>
              <a:rPr lang="en-US" sz="1600" dirty="0"/>
              <a:t>table of the Wikipedia page, then created a data frame by parsing the launch HTML.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Add the GitHub URL of the completed web scraping notebook, as an external reference and peer-review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://github.com/SuperVerkaufer/IBM-data-science-capstone/blob/5273bb1d13679321338e0d582b9767dc04218309/3.%20webscraping.ipynb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360" y="393978"/>
            <a:ext cx="4644000" cy="1933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23" y="2396273"/>
            <a:ext cx="4650837" cy="1947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360" y="4389015"/>
            <a:ext cx="4644000" cy="2363784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6431280" y="1118178"/>
            <a:ext cx="441960" cy="5008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 rot="16200000">
            <a:off x="5928761" y="3346222"/>
            <a:ext cx="14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/>
              <a:t>Flow diagram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573601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42909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</a:rPr>
              <a:t>Enumerate the various outcomes and then group them by good or bad outcomes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</a:rPr>
              <a:t>Subsequently code the outcomes as either good or bad outcomes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Add the GitHub URL of your completed data wrangling related notebooks, as an external reference and peer-review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</a:rPr>
              <a:t>purpose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https://github.com/SuperVerkaufer/IBM-data-science-capstone/blob/5273bb1d13679321338e0d582b9767dc04218309/4.%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hlinkClick r:id="rId3"/>
              </a:rPr>
              <a:t>20Data%20wrangling.ipynb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957" y="50165"/>
            <a:ext cx="6464015" cy="2692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957" y="2794376"/>
            <a:ext cx="440055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671" y="3684167"/>
            <a:ext cx="6799849" cy="3095651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432458" y="513626"/>
            <a:ext cx="441960" cy="5663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 rot="16200000">
            <a:off x="3923296" y="3160627"/>
            <a:ext cx="14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/>
              <a:t>Flow diagram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1404</Words>
  <Application>Microsoft Office PowerPoint</Application>
  <PresentationFormat>Widescreen</PresentationFormat>
  <Paragraphs>211</Paragraphs>
  <Slides>46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IBM Plex Mono SemiBold</vt:lpstr>
      <vt:lpstr>IBM Plex Mono Text</vt:lpstr>
      <vt:lpstr>SF Pro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Ren Da Cui</cp:lastModifiedBy>
  <cp:revision>224</cp:revision>
  <dcterms:created xsi:type="dcterms:W3CDTF">2021-04-29T18:58:34Z</dcterms:created>
  <dcterms:modified xsi:type="dcterms:W3CDTF">2024-05-26T08:27:37Z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